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6"/>
  </p:notesMasterIdLst>
  <p:sldIdLst>
    <p:sldId id="259" r:id="rId2"/>
    <p:sldId id="257" r:id="rId3"/>
    <p:sldId id="260" r:id="rId4"/>
    <p:sldId id="258" r:id="rId5"/>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99"/>
    <a:srgbClr val="F08E97"/>
    <a:srgbClr val="FF7C80"/>
    <a:srgbClr val="FFCCCC"/>
    <a:srgbClr val="92D050"/>
    <a:srgbClr val="D0F2AD"/>
    <a:srgbClr val="C9C9C9"/>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4638" autoAdjust="0"/>
  </p:normalViewPr>
  <p:slideViewPr>
    <p:cSldViewPr snapToGrid="0">
      <p:cViewPr varScale="1">
        <p:scale>
          <a:sx n="104" d="100"/>
          <a:sy n="104" d="100"/>
        </p:scale>
        <p:origin x="1356"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AB9446-1F31-41CB-9230-A23D81239B0E}" type="datetimeFigureOut">
              <a:rPr kumimoji="1" lang="ja-JP" altLang="en-US" smtClean="0"/>
              <a:t>2022/8/5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6739D-F380-4AC3-BA9A-08294B14076F}" type="slidenum">
              <a:rPr kumimoji="1" lang="ja-JP" altLang="en-US" smtClean="0"/>
              <a:t>‹#›</a:t>
            </a:fld>
            <a:endParaRPr kumimoji="1" lang="ja-JP" altLang="en-US"/>
          </a:p>
        </p:txBody>
      </p:sp>
    </p:spTree>
    <p:extLst>
      <p:ext uri="{BB962C8B-B14F-4D97-AF65-F5344CB8AC3E}">
        <p14:creationId xmlns:p14="http://schemas.microsoft.com/office/powerpoint/2010/main" val="470164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8" name="Line 59">
            <a:extLst>
              <a:ext uri="{FF2B5EF4-FFF2-40B4-BE49-F238E27FC236}">
                <a16:creationId xmlns:a16="http://schemas.microsoft.com/office/drawing/2014/main" id="{BA3C194C-9555-4B21-BD5B-992730BEB059}"/>
              </a:ext>
            </a:extLst>
          </p:cNvPr>
          <p:cNvSpPr>
            <a:spLocks noChangeShapeType="1"/>
          </p:cNvSpPr>
          <p:nvPr userDrawn="1"/>
        </p:nvSpPr>
        <p:spPr bwMode="auto">
          <a:xfrm flipV="1">
            <a:off x="240266" y="453343"/>
            <a:ext cx="9425470" cy="0"/>
          </a:xfrm>
          <a:prstGeom prst="line">
            <a:avLst/>
          </a:prstGeom>
          <a:noFill/>
          <a:ln w="25400">
            <a:solidFill>
              <a:schemeClr val="accent3"/>
            </a:solidFill>
            <a:round/>
            <a:headEnd/>
            <a:tailEnd/>
          </a:ln>
          <a:extLst>
            <a:ext uri="{909E8E84-426E-40DD-AFC4-6F175D3DCCD1}">
              <a14:hiddenFill xmlns:a14="http://schemas.microsoft.com/office/drawing/2010/main">
                <a:noFill/>
              </a14:hiddenFill>
            </a:ext>
          </a:extLst>
        </p:spPr>
        <p:txBody>
          <a:bodyPr>
            <a:spAutoFit/>
          </a:bodyPr>
          <a:lstStyle/>
          <a:p>
            <a:endParaRPr lang="ja-JP" altLang="en-US" sz="2405" dirty="0"/>
          </a:p>
        </p:txBody>
      </p:sp>
    </p:spTree>
    <p:extLst>
      <p:ext uri="{BB962C8B-B14F-4D97-AF65-F5344CB8AC3E}">
        <p14:creationId xmlns:p14="http://schemas.microsoft.com/office/powerpoint/2010/main" val="309689688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8752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1">
            <a:extLst>
              <a:ext uri="{FF2B5EF4-FFF2-40B4-BE49-F238E27FC236}">
                <a16:creationId xmlns:a16="http://schemas.microsoft.com/office/drawing/2014/main" id="{2D1EDA80-343F-4B20-8978-9E878A3CF4D0}"/>
              </a:ext>
            </a:extLst>
          </p:cNvPr>
          <p:cNvSpPr txBox="1">
            <a:spLocks/>
          </p:cNvSpPr>
          <p:nvPr/>
        </p:nvSpPr>
        <p:spPr>
          <a:xfrm>
            <a:off x="138736" y="0"/>
            <a:ext cx="9203295" cy="45389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latin typeface="HGP創英角ｺﾞｼｯｸUB" panose="020B0900000000000000" pitchFamily="50" charset="-128"/>
                <a:ea typeface="HGP創英角ｺﾞｼｯｸUB" panose="020B0900000000000000" pitchFamily="50" charset="-128"/>
              </a:rPr>
              <a:t>■補助事業名称：</a:t>
            </a:r>
          </a:p>
        </p:txBody>
      </p:sp>
      <p:sp>
        <p:nvSpPr>
          <p:cNvPr id="10" name="テキスト プレースホルダー 2">
            <a:extLst>
              <a:ext uri="{FF2B5EF4-FFF2-40B4-BE49-F238E27FC236}">
                <a16:creationId xmlns:a16="http://schemas.microsoft.com/office/drawing/2014/main" id="{170ABE15-4FC7-41E9-BB62-6EF6BF12CB8C}"/>
              </a:ext>
            </a:extLst>
          </p:cNvPr>
          <p:cNvSpPr txBox="1">
            <a:spLocks/>
          </p:cNvSpPr>
          <p:nvPr/>
        </p:nvSpPr>
        <p:spPr>
          <a:xfrm>
            <a:off x="6615107" y="489364"/>
            <a:ext cx="3132707" cy="358085"/>
          </a:xfrm>
          <a:prstGeom prst="rect">
            <a:avLst/>
          </a:prstGeom>
        </p:spPr>
        <p:txBody>
          <a:bodyPr anchor="ctr"/>
          <a:lstStyle>
            <a:lvl1pPr marL="0" indent="0" algn="l" defTabSz="914400" rtl="0" eaLnBrk="1" latinLnBrk="0" hangingPunct="1">
              <a:lnSpc>
                <a:spcPct val="90000"/>
              </a:lnSpc>
              <a:spcBef>
                <a:spcPts val="1000"/>
              </a:spcBef>
              <a:buFont typeface="Arial" panose="020B0604020202020204" pitchFamily="34" charset="0"/>
              <a:buNone/>
              <a:defRPr kumimoji="1"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r"/>
            <a:r>
              <a:rPr lang="ja-JP" altLang="en-US" dirty="0">
                <a:latin typeface="HGP創英角ｺﾞｼｯｸUB" panose="020B0900000000000000" pitchFamily="50" charset="-128"/>
                <a:ea typeface="HGP創英角ｺﾞｼｯｸUB" panose="020B0900000000000000" pitchFamily="50" charset="-128"/>
              </a:rPr>
              <a:t>補助金申請額：</a:t>
            </a:r>
            <a:r>
              <a:rPr lang="ja-JP" altLang="en-US" u="sng" dirty="0">
                <a:latin typeface="HGP創英角ｺﾞｼｯｸUB" panose="020B0900000000000000" pitchFamily="50" charset="-128"/>
                <a:ea typeface="HGP創英角ｺﾞｼｯｸUB" panose="020B0900000000000000" pitchFamily="50" charset="-128"/>
              </a:rPr>
              <a:t>　　　　　　　　　</a:t>
            </a:r>
            <a:r>
              <a:rPr lang="ja-JP" altLang="en-US" dirty="0">
                <a:latin typeface="HGP創英角ｺﾞｼｯｸUB" panose="020B0900000000000000" pitchFamily="50" charset="-128"/>
                <a:ea typeface="HGP創英角ｺﾞｼｯｸUB" panose="020B0900000000000000" pitchFamily="50" charset="-128"/>
              </a:rPr>
              <a:t>円</a:t>
            </a:r>
          </a:p>
        </p:txBody>
      </p:sp>
      <p:sp>
        <p:nvSpPr>
          <p:cNvPr id="17" name="正方形/長方形 16">
            <a:extLst>
              <a:ext uri="{FF2B5EF4-FFF2-40B4-BE49-F238E27FC236}">
                <a16:creationId xmlns:a16="http://schemas.microsoft.com/office/drawing/2014/main" id="{D5B78102-90E2-4579-8A51-07E935AABEEA}"/>
              </a:ext>
            </a:extLst>
          </p:cNvPr>
          <p:cNvSpPr/>
          <p:nvPr/>
        </p:nvSpPr>
        <p:spPr bwMode="auto">
          <a:xfrm>
            <a:off x="206395" y="1070631"/>
            <a:ext cx="6408712" cy="115212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rtlCol="0" anchor="ctr"/>
          <a:lstStyle/>
          <a:p>
            <a:pPr algn="l"/>
            <a:endParaRPr kumimoji="0" lang="ja-JP" altLang="en-US" sz="105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5A0C271D-BAAC-4D7D-A528-3F0AD97E53BA}"/>
              </a:ext>
            </a:extLst>
          </p:cNvPr>
          <p:cNvSpPr/>
          <p:nvPr/>
        </p:nvSpPr>
        <p:spPr bwMode="auto">
          <a:xfrm>
            <a:off x="6687115" y="1070631"/>
            <a:ext cx="2952328" cy="115212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rtlCol="0" anchor="ctr"/>
          <a:lstStyle/>
          <a:p>
            <a:pPr algn="l"/>
            <a:endParaRPr kumimoji="0" lang="ja-JP" altLang="en-US" sz="1050" dirty="0">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40481625-3F11-4188-990E-01389F69BD87}"/>
              </a:ext>
            </a:extLst>
          </p:cNvPr>
          <p:cNvSpPr/>
          <p:nvPr/>
        </p:nvSpPr>
        <p:spPr bwMode="auto">
          <a:xfrm>
            <a:off x="206395" y="1070631"/>
            <a:ext cx="1440000" cy="216024"/>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r>
              <a:rPr kumimoji="0" lang="ja-JP" altLang="en-US" sz="1200" dirty="0">
                <a:latin typeface="Meiryo UI" panose="020B0604030504040204" pitchFamily="50" charset="-128"/>
                <a:ea typeface="Meiryo UI" panose="020B0604030504040204" pitchFamily="50" charset="-128"/>
              </a:rPr>
              <a:t>事業概要</a:t>
            </a:r>
          </a:p>
        </p:txBody>
      </p:sp>
      <p:sp>
        <p:nvSpPr>
          <p:cNvPr id="20" name="正方形/長方形 19">
            <a:extLst>
              <a:ext uri="{FF2B5EF4-FFF2-40B4-BE49-F238E27FC236}">
                <a16:creationId xmlns:a16="http://schemas.microsoft.com/office/drawing/2014/main" id="{42CA08A6-815C-4D33-84AD-41110AB49E95}"/>
              </a:ext>
            </a:extLst>
          </p:cNvPr>
          <p:cNvSpPr/>
          <p:nvPr/>
        </p:nvSpPr>
        <p:spPr bwMode="auto">
          <a:xfrm>
            <a:off x="6687115" y="1070631"/>
            <a:ext cx="1440160" cy="216024"/>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rtlCol="0" anchor="ctr"/>
          <a:lstStyle/>
          <a:p>
            <a:r>
              <a:rPr lang="ja-JP" altLang="en-US" sz="1200" dirty="0">
                <a:latin typeface="Meiryo UI" panose="020B0604030504040204" pitchFamily="50" charset="-128"/>
                <a:ea typeface="Meiryo UI" panose="020B0604030504040204" pitchFamily="50" charset="-128"/>
              </a:rPr>
              <a:t>連携先</a:t>
            </a:r>
            <a:endParaRPr kumimoji="0" lang="ja-JP" altLang="en-US" sz="120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75DB55FE-66B7-4C52-A7DB-9077593DA463}"/>
              </a:ext>
            </a:extLst>
          </p:cNvPr>
          <p:cNvSpPr/>
          <p:nvPr/>
        </p:nvSpPr>
        <p:spPr>
          <a:xfrm>
            <a:off x="6694405" y="1306002"/>
            <a:ext cx="2663541" cy="253916"/>
          </a:xfrm>
          <a:prstGeom prst="rect">
            <a:avLst/>
          </a:prstGeom>
        </p:spPr>
        <p:txBody>
          <a:bodyPr wrap="square">
            <a:spAutoFit/>
          </a:bodyPr>
          <a:lstStyle/>
          <a:p>
            <a:pPr marL="171450" indent="-171450">
              <a:buFont typeface="Arial" panose="020B0604020202020204" pitchFamily="34" charset="0"/>
              <a:buChar char="•"/>
              <a:tabLst>
                <a:tab pos="92075" algn="l"/>
              </a:tabLst>
            </a:pPr>
            <a:r>
              <a:rPr kumimoji="0" lang="ja-JP" altLang="en-US" sz="1050" dirty="0">
                <a:latin typeface="Meiryo UI" panose="020B0604030504040204" pitchFamily="50" charset="-128"/>
                <a:ea typeface="Meiryo UI" panose="020B0604030504040204" pitchFamily="50" charset="-128"/>
              </a:rPr>
              <a:t>●●●●</a:t>
            </a:r>
            <a:endParaRPr kumimoji="0" lang="en-US" altLang="ja-JP" sz="1050" dirty="0">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5D600601-AAEF-464F-9A03-780A85900E7F}"/>
              </a:ext>
            </a:extLst>
          </p:cNvPr>
          <p:cNvSpPr/>
          <p:nvPr/>
        </p:nvSpPr>
        <p:spPr>
          <a:xfrm>
            <a:off x="215631" y="1314012"/>
            <a:ext cx="4752528" cy="276999"/>
          </a:xfrm>
          <a:prstGeom prst="rect">
            <a:avLst/>
          </a:prstGeom>
        </p:spPr>
        <p:txBody>
          <a:bodyPr wrap="square">
            <a:spAutoFit/>
          </a:bodyPr>
          <a:lstStyle/>
          <a:p>
            <a:pPr marL="92075" indent="-92075">
              <a:buFont typeface="Arial" panose="020B0604020202020204" pitchFamily="34" charset="0"/>
              <a:buChar char="•"/>
            </a:pPr>
            <a:r>
              <a:rPr kumimoji="0" lang="ja-JP" altLang="en-US" sz="1200" dirty="0">
                <a:latin typeface="Meiryo UI" panose="020B0604030504040204" pitchFamily="50" charset="-128"/>
                <a:ea typeface="Meiryo UI" panose="020B0604030504040204" pitchFamily="50" charset="-128"/>
              </a:rPr>
              <a:t>●●●●●●●●●●●●●●●●●●●●●●●</a:t>
            </a:r>
            <a:endParaRPr kumimoji="0" lang="en-US" altLang="ja-JP" sz="1200"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34EA65BC-3A54-4284-A2AD-C029677A98B2}"/>
              </a:ext>
            </a:extLst>
          </p:cNvPr>
          <p:cNvSpPr/>
          <p:nvPr/>
        </p:nvSpPr>
        <p:spPr>
          <a:xfrm>
            <a:off x="5065929" y="1130589"/>
            <a:ext cx="1514677" cy="738664"/>
          </a:xfrm>
          <a:prstGeom prst="rect">
            <a:avLst/>
          </a:prstGeom>
        </p:spPr>
        <p:txBody>
          <a:bodyPr wrap="square">
            <a:spAutoFit/>
          </a:bodyPr>
          <a:lstStyle/>
          <a:p>
            <a:r>
              <a:rPr kumimoji="0" lang="en-US" altLang="ja-JP" sz="1050" b="1" u="sng" dirty="0">
                <a:latin typeface="Meiryo UI" panose="020B0604030504040204" pitchFamily="50" charset="-128"/>
                <a:ea typeface="Meiryo UI" panose="020B0604030504040204" pitchFamily="50" charset="-128"/>
              </a:rPr>
              <a:t>【</a:t>
            </a:r>
            <a:r>
              <a:rPr kumimoji="0" lang="ja-JP" altLang="en-US" sz="1050" b="1" u="sng" dirty="0">
                <a:latin typeface="Meiryo UI" panose="020B0604030504040204" pitchFamily="50" charset="-128"/>
                <a:ea typeface="Meiryo UI" panose="020B0604030504040204" pitchFamily="50" charset="-128"/>
              </a:rPr>
              <a:t>取組地域</a:t>
            </a:r>
            <a:r>
              <a:rPr kumimoji="0" lang="en-US" altLang="ja-JP" sz="1050" b="1" u="sng"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tabLst>
                <a:tab pos="92075" algn="l"/>
              </a:tabLst>
            </a:pPr>
            <a:r>
              <a:rPr kumimoji="0" lang="ja-JP" altLang="en-US" sz="1050" dirty="0">
                <a:latin typeface="Meiryo UI" panose="020B0604030504040204" pitchFamily="50" charset="-128"/>
                <a:ea typeface="Meiryo UI" panose="020B0604030504040204" pitchFamily="50" charset="-128"/>
              </a:rPr>
              <a:t>●●●●</a:t>
            </a:r>
            <a:endParaRPr kumimoji="0" lang="en-US" altLang="ja-JP" sz="1050" dirty="0">
              <a:latin typeface="Meiryo UI" panose="020B0604030504040204" pitchFamily="50" charset="-128"/>
              <a:ea typeface="Meiryo UI" panose="020B0604030504040204" pitchFamily="50" charset="-128"/>
            </a:endParaRPr>
          </a:p>
          <a:p>
            <a:r>
              <a:rPr kumimoji="0" lang="en-US" altLang="ja-JP" sz="1050" b="1" u="sng" dirty="0">
                <a:latin typeface="Meiryo UI" panose="020B0604030504040204" pitchFamily="50" charset="-128"/>
                <a:ea typeface="Meiryo UI" panose="020B0604030504040204" pitchFamily="50" charset="-128"/>
              </a:rPr>
              <a:t>【</a:t>
            </a:r>
            <a:r>
              <a:rPr kumimoji="0" lang="ja-JP" altLang="en-US" sz="1050" b="1" u="sng" dirty="0">
                <a:latin typeface="Meiryo UI" panose="020B0604030504040204" pitchFamily="50" charset="-128"/>
                <a:ea typeface="Meiryo UI" panose="020B0604030504040204" pitchFamily="50" charset="-128"/>
              </a:rPr>
              <a:t>事業区分</a:t>
            </a:r>
            <a:r>
              <a:rPr kumimoji="0" lang="en-US" altLang="ja-JP" sz="1050" b="1" u="sng" dirty="0">
                <a:latin typeface="Meiryo UI" panose="020B0604030504040204" pitchFamily="50" charset="-128"/>
                <a:ea typeface="Meiryo UI" panose="020B0604030504040204" pitchFamily="50" charset="-128"/>
              </a:rPr>
              <a:t>】</a:t>
            </a:r>
          </a:p>
          <a:p>
            <a:pPr marL="171450" indent="-171450">
              <a:buFont typeface="Arial" panose="020B0604020202020204" pitchFamily="34" charset="0"/>
              <a:buChar char="•"/>
            </a:pPr>
            <a:r>
              <a:rPr kumimoji="0" lang="ja-JP" altLang="en-US" sz="1050" dirty="0">
                <a:latin typeface="Meiryo UI" panose="020B0604030504040204" pitchFamily="50" charset="-128"/>
                <a:ea typeface="Meiryo UI" panose="020B0604030504040204" pitchFamily="50" charset="-128"/>
              </a:rPr>
              <a:t>●● ●●</a:t>
            </a:r>
            <a:endParaRPr kumimoji="0" lang="en-US" altLang="ja-JP" sz="1050" dirty="0">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2ED60236-E53A-45B2-9198-9166D548ADCE}"/>
              </a:ext>
            </a:extLst>
          </p:cNvPr>
          <p:cNvSpPr/>
          <p:nvPr/>
        </p:nvSpPr>
        <p:spPr bwMode="auto">
          <a:xfrm>
            <a:off x="206395" y="2469416"/>
            <a:ext cx="9493210" cy="95958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rtlCol="0" anchor="ctr"/>
          <a:lstStyle/>
          <a:p>
            <a:pPr algn="l"/>
            <a:endParaRPr kumimoji="0" lang="ja-JP" altLang="en-US" sz="1050"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3870CB98-2DF1-46ED-90E9-F12B83EF122D}"/>
              </a:ext>
            </a:extLst>
          </p:cNvPr>
          <p:cNvSpPr/>
          <p:nvPr/>
        </p:nvSpPr>
        <p:spPr bwMode="auto">
          <a:xfrm>
            <a:off x="206395" y="2469417"/>
            <a:ext cx="2160000" cy="21602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rtlCol="0" anchor="ctr"/>
          <a:lstStyle/>
          <a:p>
            <a:r>
              <a:rPr lang="ja-JP" altLang="en-US" sz="1200" dirty="0">
                <a:latin typeface="Meiryo UI" panose="020B0604030504040204" pitchFamily="50" charset="-128"/>
                <a:ea typeface="Meiryo UI" panose="020B0604030504040204" pitchFamily="50" charset="-128"/>
              </a:rPr>
              <a:t>地域企業が抱える人材課題</a:t>
            </a:r>
            <a:endParaRPr kumimoji="0" lang="ja-JP" altLang="en-US" sz="12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65E843F5-4BF9-4C16-B748-D36DDD611A08}"/>
              </a:ext>
            </a:extLst>
          </p:cNvPr>
          <p:cNvSpPr/>
          <p:nvPr/>
        </p:nvSpPr>
        <p:spPr>
          <a:xfrm>
            <a:off x="210928" y="2685441"/>
            <a:ext cx="9456223" cy="276999"/>
          </a:xfrm>
          <a:prstGeom prst="rect">
            <a:avLst/>
          </a:prstGeom>
        </p:spPr>
        <p:txBody>
          <a:bodyPr wrap="square">
            <a:spAutoFit/>
          </a:bodyPr>
          <a:lstStyle/>
          <a:p>
            <a:pPr marL="92075" indent="-92075">
              <a:buFont typeface="Arial" panose="020B0604020202020204" pitchFamily="34" charset="0"/>
              <a:buChar char="•"/>
            </a:pPr>
            <a:r>
              <a:rPr kumimoji="0" lang="ja-JP" altLang="en-US" sz="1200" dirty="0">
                <a:latin typeface="Meiryo UI" panose="020B0604030504040204" pitchFamily="50" charset="-128"/>
                <a:ea typeface="Meiryo UI" panose="020B0604030504040204" pitchFamily="50" charset="-128"/>
              </a:rPr>
              <a:t>●●●●●●●●●●●●●●●●●●●●●●●</a:t>
            </a:r>
            <a:endParaRPr kumimoji="0" lang="en-US" altLang="ja-JP" sz="120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F5A88856-3C60-4139-8828-6ED13C13ADDB}"/>
              </a:ext>
            </a:extLst>
          </p:cNvPr>
          <p:cNvSpPr/>
          <p:nvPr/>
        </p:nvSpPr>
        <p:spPr bwMode="auto">
          <a:xfrm>
            <a:off x="183220" y="3560305"/>
            <a:ext cx="9539560" cy="2288094"/>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none" rtlCol="0" anchor="ctr"/>
          <a:lstStyle/>
          <a:p>
            <a:pPr algn="l"/>
            <a:endParaRPr kumimoji="0" lang="ja-JP" altLang="en-US" sz="105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4FAF5F36-7BE8-4730-948D-1A01EF026CAB}"/>
              </a:ext>
            </a:extLst>
          </p:cNvPr>
          <p:cNvSpPr/>
          <p:nvPr/>
        </p:nvSpPr>
        <p:spPr bwMode="auto">
          <a:xfrm>
            <a:off x="183220" y="3554036"/>
            <a:ext cx="2160000" cy="2160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rtlCol="0" anchor="ctr"/>
          <a:lstStyle/>
          <a:p>
            <a:r>
              <a:rPr lang="ja-JP" altLang="en-US" sz="1200" dirty="0">
                <a:latin typeface="Meiryo UI" panose="020B0604030504040204" pitchFamily="50" charset="-128"/>
                <a:ea typeface="Meiryo UI" panose="020B0604030504040204" pitchFamily="50" charset="-128"/>
              </a:rPr>
              <a:t>本事業を通じて実施する取組</a:t>
            </a:r>
            <a:endParaRPr kumimoji="0" lang="ja-JP" altLang="en-US" sz="1200" dirty="0">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84A3A2D6-0F0D-442A-97E8-D4992F338A99}"/>
              </a:ext>
            </a:extLst>
          </p:cNvPr>
          <p:cNvSpPr/>
          <p:nvPr/>
        </p:nvSpPr>
        <p:spPr bwMode="auto">
          <a:xfrm>
            <a:off x="998483" y="5945626"/>
            <a:ext cx="8747470" cy="49243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rtlCol="0" anchor="ctr"/>
          <a:lstStyle/>
          <a:p>
            <a:pPr algn="l"/>
            <a:endParaRPr kumimoji="0" lang="ja-JP" altLang="en-US" sz="1050" dirty="0">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3A9C81BA-3425-4025-BF02-AABDE4F18AC9}"/>
              </a:ext>
            </a:extLst>
          </p:cNvPr>
          <p:cNvSpPr/>
          <p:nvPr/>
        </p:nvSpPr>
        <p:spPr bwMode="auto">
          <a:xfrm>
            <a:off x="183220" y="5945626"/>
            <a:ext cx="815263" cy="4924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rtlCol="0" anchor="ctr"/>
          <a:lstStyle/>
          <a:p>
            <a:r>
              <a:rPr lang="ja-JP" altLang="en-US" sz="1200" dirty="0">
                <a:latin typeface="Meiryo UI" panose="020B0604030504040204" pitchFamily="50" charset="-128"/>
                <a:ea typeface="Meiryo UI" panose="020B0604030504040204" pitchFamily="50" charset="-128"/>
              </a:rPr>
              <a:t>本事業の</a:t>
            </a:r>
            <a:endParaRPr kumimoji="0" lang="en-US" altLang="ja-JP" sz="1200" dirty="0">
              <a:latin typeface="Meiryo UI" panose="020B0604030504040204" pitchFamily="50" charset="-128"/>
              <a:ea typeface="Meiryo UI" panose="020B0604030504040204" pitchFamily="50" charset="-128"/>
            </a:endParaRPr>
          </a:p>
          <a:p>
            <a:r>
              <a:rPr kumimoji="0" lang="ja-JP" altLang="en-US" sz="1200" dirty="0">
                <a:latin typeface="Meiryo UI" panose="020B0604030504040204" pitchFamily="50" charset="-128"/>
                <a:ea typeface="Meiryo UI" panose="020B0604030504040204" pitchFamily="50" charset="-128"/>
              </a:rPr>
              <a:t>成果目標</a:t>
            </a:r>
          </a:p>
        </p:txBody>
      </p:sp>
      <p:sp>
        <p:nvSpPr>
          <p:cNvPr id="22" name="テキスト プレースホルダー 2">
            <a:extLst>
              <a:ext uri="{FF2B5EF4-FFF2-40B4-BE49-F238E27FC236}">
                <a16:creationId xmlns:a16="http://schemas.microsoft.com/office/drawing/2014/main" id="{95329BE1-94F5-4F24-8837-DA9A90B9D1F9}"/>
              </a:ext>
            </a:extLst>
          </p:cNvPr>
          <p:cNvSpPr txBox="1">
            <a:spLocks/>
          </p:cNvSpPr>
          <p:nvPr/>
        </p:nvSpPr>
        <p:spPr>
          <a:xfrm>
            <a:off x="138736" y="489364"/>
            <a:ext cx="9303505" cy="3580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1800" dirty="0">
                <a:latin typeface="HGP創英角ｺﾞｼｯｸUB" panose="020B0900000000000000" pitchFamily="50" charset="-128"/>
                <a:ea typeface="HGP創英角ｺﾞｼｯｸUB" panose="020B0900000000000000" pitchFamily="50" charset="-128"/>
              </a:rPr>
              <a:t>補助事業者名：</a:t>
            </a:r>
          </a:p>
        </p:txBody>
      </p:sp>
      <p:sp>
        <p:nvSpPr>
          <p:cNvPr id="39" name="正方形/長方形 38">
            <a:extLst>
              <a:ext uri="{FF2B5EF4-FFF2-40B4-BE49-F238E27FC236}">
                <a16:creationId xmlns:a16="http://schemas.microsoft.com/office/drawing/2014/main" id="{7A507947-7B82-451F-8A06-E87C7DB549E3}"/>
              </a:ext>
            </a:extLst>
          </p:cNvPr>
          <p:cNvSpPr/>
          <p:nvPr/>
        </p:nvSpPr>
        <p:spPr>
          <a:xfrm>
            <a:off x="197203" y="3851464"/>
            <a:ext cx="9414532" cy="1569660"/>
          </a:xfrm>
          <a:prstGeom prst="rect">
            <a:avLst/>
          </a:prstGeom>
        </p:spPr>
        <p:txBody>
          <a:bodyPr wrap="square">
            <a:spAutoFit/>
          </a:bodyPr>
          <a:lstStyle/>
          <a:p>
            <a:pPr marL="801688" indent="-801688"/>
            <a:r>
              <a:rPr lang="ja-JP" altLang="en-US" sz="1200" b="1" u="sng" dirty="0">
                <a:latin typeface="Meiryo UI" panose="020B0604030504040204" pitchFamily="50" charset="-128"/>
                <a:ea typeface="Meiryo UI" panose="020B0604030504040204" pitchFamily="50" charset="-128"/>
              </a:rPr>
              <a:t>①取組内容</a:t>
            </a:r>
            <a:endParaRPr kumimoji="0" lang="en-US" altLang="ja-JP" sz="1200" b="1" u="sng" dirty="0">
              <a:latin typeface="Meiryo UI" panose="020B0604030504040204" pitchFamily="50" charset="-128"/>
              <a:ea typeface="Meiryo UI" panose="020B0604030504040204" pitchFamily="50" charset="-128"/>
            </a:endParaRPr>
          </a:p>
          <a:p>
            <a:pPr marL="92075" indent="-92075">
              <a:buFont typeface="Arial" panose="020B0604020202020204" pitchFamily="34" charset="0"/>
              <a:buChar char="•"/>
            </a:pPr>
            <a:r>
              <a:rPr kumimoji="0" lang="ja-JP" altLang="en-US" sz="1200" dirty="0">
                <a:latin typeface="Meiryo UI" panose="020B0604030504040204" pitchFamily="50" charset="-128"/>
                <a:ea typeface="Meiryo UI" panose="020B0604030504040204" pitchFamily="50" charset="-128"/>
              </a:rPr>
              <a:t>●●●●●●●●●●●●●●●●●●●●●●●</a:t>
            </a:r>
            <a:endParaRPr kumimoji="0" lang="en-US" altLang="ja-JP" sz="1200" dirty="0">
              <a:latin typeface="Meiryo UI" panose="020B0604030504040204" pitchFamily="50" charset="-128"/>
              <a:ea typeface="Meiryo UI" panose="020B0604030504040204" pitchFamily="50" charset="-128"/>
            </a:endParaRPr>
          </a:p>
          <a:p>
            <a:endParaRPr kumimoji="0" lang="en-US" altLang="ja-JP" sz="1200" dirty="0">
              <a:latin typeface="Meiryo UI" panose="020B0604030504040204" pitchFamily="50" charset="-128"/>
              <a:ea typeface="Meiryo UI" panose="020B0604030504040204" pitchFamily="50" charset="-128"/>
            </a:endParaRPr>
          </a:p>
          <a:p>
            <a:pPr marL="801688" indent="-801688"/>
            <a:r>
              <a:rPr kumimoji="0" lang="ja-JP" altLang="en-US" sz="1200" b="1" u="sng" dirty="0">
                <a:latin typeface="Meiryo UI" panose="020B0604030504040204" pitchFamily="50" charset="-128"/>
                <a:ea typeface="Meiryo UI" panose="020B0604030504040204" pitchFamily="50" charset="-128"/>
              </a:rPr>
              <a:t>②見込まれる成果・効果</a:t>
            </a:r>
            <a:endParaRPr kumimoji="0" lang="en-US" altLang="ja-JP" sz="1200" b="1" u="sng" dirty="0">
              <a:latin typeface="Meiryo UI" panose="020B0604030504040204" pitchFamily="50" charset="-128"/>
              <a:ea typeface="Meiryo UI" panose="020B0604030504040204" pitchFamily="50" charset="-128"/>
            </a:endParaRPr>
          </a:p>
          <a:p>
            <a:pPr marL="92075" indent="-92075">
              <a:buFont typeface="Arial" panose="020B0604020202020204" pitchFamily="34" charset="0"/>
              <a:buChar char="•"/>
            </a:pPr>
            <a:r>
              <a:rPr kumimoji="0" lang="ja-JP" altLang="en-US" sz="1200" dirty="0">
                <a:latin typeface="Meiryo UI" panose="020B0604030504040204" pitchFamily="50" charset="-128"/>
                <a:ea typeface="Meiryo UI" panose="020B0604030504040204" pitchFamily="50" charset="-128"/>
              </a:rPr>
              <a:t>●●●●●●●●●●●●●●●●●●●●●●●</a:t>
            </a:r>
            <a:endParaRPr lang="en-US" altLang="ja-JP" sz="1200" b="1" u="sng" dirty="0">
              <a:latin typeface="Meiryo UI" panose="020B0604030504040204" pitchFamily="50" charset="-128"/>
              <a:ea typeface="Meiryo UI" panose="020B0604030504040204" pitchFamily="50" charset="-128"/>
            </a:endParaRPr>
          </a:p>
          <a:p>
            <a:pPr marL="801688" indent="-801688"/>
            <a:endParaRPr lang="en-US" altLang="ja-JP" sz="1200" b="1" u="sng" dirty="0">
              <a:latin typeface="Meiryo UI" panose="020B0604030504040204" pitchFamily="50" charset="-128"/>
              <a:ea typeface="Meiryo UI" panose="020B0604030504040204" pitchFamily="50" charset="-128"/>
            </a:endParaRPr>
          </a:p>
          <a:p>
            <a:pPr marL="801688" indent="-801688"/>
            <a:r>
              <a:rPr lang="ja-JP" altLang="en-US" sz="1200" b="1" u="sng" dirty="0">
                <a:latin typeface="Meiryo UI" panose="020B0604030504040204" pitchFamily="50" charset="-128"/>
                <a:ea typeface="Meiryo UI" panose="020B0604030504040204" pitchFamily="50" charset="-128"/>
              </a:rPr>
              <a:t>③ビジネスとしての自立性・持続性の確保に向けた方針・工夫</a:t>
            </a:r>
            <a:endParaRPr lang="en-US" altLang="ja-JP" sz="1200" b="1" u="sng" dirty="0">
              <a:latin typeface="Meiryo UI" panose="020B0604030504040204" pitchFamily="50" charset="-128"/>
              <a:ea typeface="Meiryo UI" panose="020B0604030504040204" pitchFamily="50" charset="-128"/>
            </a:endParaRPr>
          </a:p>
          <a:p>
            <a:pPr marL="92075" indent="-92075">
              <a:buFont typeface="Arial" panose="020B0604020202020204" pitchFamily="34" charset="0"/>
              <a:buChar char="•"/>
            </a:pPr>
            <a:r>
              <a:rPr kumimoji="0"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036D71A4-ACB7-4D49-A319-6712402610BB}"/>
              </a:ext>
            </a:extLst>
          </p:cNvPr>
          <p:cNvSpPr/>
          <p:nvPr/>
        </p:nvSpPr>
        <p:spPr>
          <a:xfrm>
            <a:off x="4632265" y="2066588"/>
            <a:ext cx="5113687" cy="2462213"/>
          </a:xfrm>
          <a:prstGeom prst="rect">
            <a:avLst/>
          </a:prstGeom>
          <a:solidFill>
            <a:schemeClr val="bg1"/>
          </a:solidFill>
          <a:ln>
            <a:solidFill>
              <a:srgbClr val="FF0000"/>
            </a:solidFill>
          </a:ln>
        </p:spPr>
        <p:txBody>
          <a:bodyPr wrap="square">
            <a:spAutoFit/>
          </a:bodyPr>
          <a:lstStyle/>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「事業概要」をはじめ、事業計画書に記載している内容をもとに記載してください。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「取組地域」については、本事業において取組を行う市町村名や地域名を記載してください。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「事業区分」については、事業計画書に記載している「本事業の事業区分」を踏まえて、以下のうち該当するものを記載してください。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求人・採用</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人材育成</a:t>
            </a:r>
            <a:endParaRPr lang="en-US" altLang="ja-JP" sz="1400" dirty="0">
              <a:solidFill>
                <a:srgbClr val="FF0000"/>
              </a:solidFill>
              <a:latin typeface="Meiryo UI" panose="020B0604030504040204" pitchFamily="50" charset="-128"/>
              <a:ea typeface="Meiryo UI" panose="020B0604030504040204" pitchFamily="50" charset="-128"/>
            </a:endParaRPr>
          </a:p>
          <a:p>
            <a:pPr marL="628650" indent="-285750">
              <a:buFont typeface="Wingdings" panose="05000000000000000000" pitchFamily="2" charset="2"/>
              <a:buChar char="ü"/>
            </a:pPr>
            <a:r>
              <a:rPr lang="ja-JP" altLang="en-US" sz="1400" dirty="0">
                <a:solidFill>
                  <a:srgbClr val="FF0000"/>
                </a:solidFill>
                <a:latin typeface="Meiryo UI" panose="020B0604030504040204" pitchFamily="50" charset="-128"/>
                <a:ea typeface="Meiryo UI" panose="020B0604030504040204" pitchFamily="50" charset="-128"/>
              </a:rPr>
              <a:t>キャリア支援・定着</a:t>
            </a:r>
            <a:endParaRPr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400" dirty="0">
                <a:solidFill>
                  <a:srgbClr val="FF0000"/>
                </a:solidFill>
                <a:latin typeface="Meiryo UI" panose="020B0604030504040204" pitchFamily="50" charset="-128"/>
                <a:ea typeface="Meiryo UI" panose="020B0604030504040204" pitchFamily="50" charset="-128"/>
              </a:rPr>
              <a:t>「連携先」については、連携する自治体や地域機関の名称を全て記載してください。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4E1867FF-7064-40CE-A54B-62FC0B4B32CD}"/>
              </a:ext>
            </a:extLst>
          </p:cNvPr>
          <p:cNvSpPr/>
          <p:nvPr/>
        </p:nvSpPr>
        <p:spPr>
          <a:xfrm>
            <a:off x="1006779" y="5959555"/>
            <a:ext cx="8604956" cy="276999"/>
          </a:xfrm>
          <a:prstGeom prst="rect">
            <a:avLst/>
          </a:prstGeom>
        </p:spPr>
        <p:txBody>
          <a:bodyPr wrap="square">
            <a:spAutoFit/>
          </a:bodyPr>
          <a:lstStyle/>
          <a:p>
            <a:pPr marL="92075" indent="-92075">
              <a:buFont typeface="Arial" panose="020B0604020202020204" pitchFamily="34" charset="0"/>
              <a:buChar char="•"/>
            </a:pPr>
            <a:r>
              <a:rPr kumimoji="0" lang="ja-JP" altLang="en-US" sz="1200" dirty="0">
                <a:latin typeface="Meiryo UI" panose="020B0604030504040204" pitchFamily="50" charset="-128"/>
                <a:ea typeface="Meiryo UI" panose="020B0604030504040204" pitchFamily="50" charset="-128"/>
              </a:rPr>
              <a:t>●●●●●●●●●●●●●●●●●●●●●●●</a:t>
            </a:r>
            <a:endParaRPr kumimoji="0"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421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1">
            <a:extLst>
              <a:ext uri="{FF2B5EF4-FFF2-40B4-BE49-F238E27FC236}">
                <a16:creationId xmlns:a16="http://schemas.microsoft.com/office/drawing/2014/main" id="{2D1EDA80-343F-4B20-8978-9E878A3CF4D0}"/>
              </a:ext>
            </a:extLst>
          </p:cNvPr>
          <p:cNvSpPr txBox="1">
            <a:spLocks/>
          </p:cNvSpPr>
          <p:nvPr/>
        </p:nvSpPr>
        <p:spPr>
          <a:xfrm>
            <a:off x="138736" y="0"/>
            <a:ext cx="9203295" cy="45389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latin typeface="HGP創英角ｺﾞｼｯｸUB" panose="020B0900000000000000" pitchFamily="50" charset="-128"/>
                <a:ea typeface="HGP創英角ｺﾞｼｯｸUB" panose="020B0900000000000000" pitchFamily="50" charset="-128"/>
              </a:rPr>
              <a:t>■補助事業名称：</a:t>
            </a:r>
          </a:p>
        </p:txBody>
      </p:sp>
      <p:sp>
        <p:nvSpPr>
          <p:cNvPr id="14" name="テキスト ボックス 13">
            <a:extLst>
              <a:ext uri="{FF2B5EF4-FFF2-40B4-BE49-F238E27FC236}">
                <a16:creationId xmlns:a16="http://schemas.microsoft.com/office/drawing/2014/main" id="{BCBEDC3B-B551-4E61-AC59-025523BFFF30}"/>
              </a:ext>
            </a:extLst>
          </p:cNvPr>
          <p:cNvSpPr txBox="1"/>
          <p:nvPr/>
        </p:nvSpPr>
        <p:spPr>
          <a:xfrm>
            <a:off x="242969" y="841030"/>
            <a:ext cx="9300796" cy="5832821"/>
          </a:xfrm>
          <a:prstGeom prst="rect">
            <a:avLst/>
          </a:prstGeom>
          <a:noFill/>
          <a:ln>
            <a:solidFill>
              <a:schemeClr val="bg1">
                <a:lumMod val="65000"/>
              </a:schemeClr>
            </a:solidFill>
          </a:ln>
        </p:spPr>
        <p:txBody>
          <a:bodyPr wrap="square" rtlCol="0" anchor="t">
            <a:noAutofit/>
          </a:bodyPr>
          <a:lstStyle/>
          <a:p>
            <a:pPr algn="just"/>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pPr algn="just"/>
            <a:endParaRPr lang="en-US" altLang="ja-JP" sz="1200"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6A28E3AA-ECBB-4F7B-8761-0AEC3534E6B5}"/>
              </a:ext>
            </a:extLst>
          </p:cNvPr>
          <p:cNvSpPr txBox="1"/>
          <p:nvPr/>
        </p:nvSpPr>
        <p:spPr>
          <a:xfrm>
            <a:off x="362236" y="890699"/>
            <a:ext cx="8837182" cy="738664"/>
          </a:xfrm>
          <a:prstGeom prst="rect">
            <a:avLst/>
          </a:prstGeom>
          <a:noFill/>
          <a:ln>
            <a:solidFill>
              <a:srgbClr val="FF0000"/>
            </a:solidFill>
          </a:ln>
        </p:spPr>
        <p:txBody>
          <a:bodyPr wrap="square" rtlCol="0">
            <a:spAutoFit/>
          </a:bodyPr>
          <a:lstStyle/>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本事業における地方自治体、地域関係機関（経営支援機関、金融機関、教育機関等）との連携による実施体制及び役割分担がわかるよう図示してください。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図表を適宜利用するなど、連携状況が視覚的に分かるように工夫して記載してください。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
        <p:nvSpPr>
          <p:cNvPr id="65" name="テキスト プレースホルダー 2">
            <a:extLst>
              <a:ext uri="{FF2B5EF4-FFF2-40B4-BE49-F238E27FC236}">
                <a16:creationId xmlns:a16="http://schemas.microsoft.com/office/drawing/2014/main" id="{A2DEC8B4-3712-4F3D-9209-F715A6924A1E}"/>
              </a:ext>
            </a:extLst>
          </p:cNvPr>
          <p:cNvSpPr txBox="1">
            <a:spLocks/>
          </p:cNvSpPr>
          <p:nvPr/>
        </p:nvSpPr>
        <p:spPr>
          <a:xfrm>
            <a:off x="138736" y="482945"/>
            <a:ext cx="9303505" cy="35808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実施体制の全体像</a:t>
            </a:r>
            <a:r>
              <a:rPr lang="en-US" altLang="ja-JP" sz="1600" dirty="0">
                <a:latin typeface="HGP創英角ｺﾞｼｯｸUB" panose="020B0900000000000000" pitchFamily="50" charset="-128"/>
                <a:ea typeface="HGP創英角ｺﾞｼｯｸUB" panose="020B0900000000000000" pitchFamily="50" charset="-128"/>
              </a:rPr>
              <a:t>】</a:t>
            </a:r>
            <a:endParaRPr lang="ja-JP" altLang="en-US" sz="16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301488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1">
            <a:extLst>
              <a:ext uri="{FF2B5EF4-FFF2-40B4-BE49-F238E27FC236}">
                <a16:creationId xmlns:a16="http://schemas.microsoft.com/office/drawing/2014/main" id="{2D1EDA80-343F-4B20-8978-9E878A3CF4D0}"/>
              </a:ext>
            </a:extLst>
          </p:cNvPr>
          <p:cNvSpPr txBox="1">
            <a:spLocks/>
          </p:cNvSpPr>
          <p:nvPr/>
        </p:nvSpPr>
        <p:spPr>
          <a:xfrm>
            <a:off x="138736" y="0"/>
            <a:ext cx="9203295" cy="45389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latin typeface="HGP創英角ｺﾞｼｯｸUB" panose="020B0900000000000000" pitchFamily="50" charset="-128"/>
                <a:ea typeface="HGP創英角ｺﾞｼｯｸUB" panose="020B0900000000000000" pitchFamily="50" charset="-128"/>
              </a:rPr>
              <a:t>■補助事業名称：</a:t>
            </a:r>
          </a:p>
        </p:txBody>
      </p:sp>
      <p:graphicFrame>
        <p:nvGraphicFramePr>
          <p:cNvPr id="18" name="表 17">
            <a:extLst>
              <a:ext uri="{FF2B5EF4-FFF2-40B4-BE49-F238E27FC236}">
                <a16:creationId xmlns:a16="http://schemas.microsoft.com/office/drawing/2014/main" id="{30B37A7B-0BE3-419C-8534-20543F68BCC8}"/>
              </a:ext>
            </a:extLst>
          </p:cNvPr>
          <p:cNvGraphicFramePr>
            <a:graphicFrameLocks noGrp="1"/>
          </p:cNvGraphicFramePr>
          <p:nvPr>
            <p:extLst>
              <p:ext uri="{D42A27DB-BD31-4B8C-83A1-F6EECF244321}">
                <p14:modId xmlns:p14="http://schemas.microsoft.com/office/powerpoint/2010/main" val="96730020"/>
              </p:ext>
            </p:extLst>
          </p:nvPr>
        </p:nvGraphicFramePr>
        <p:xfrm>
          <a:off x="195781" y="996712"/>
          <a:ext cx="9469968" cy="5155958"/>
        </p:xfrm>
        <a:graphic>
          <a:graphicData uri="http://schemas.openxmlformats.org/drawingml/2006/table">
            <a:tbl>
              <a:tblPr firstRow="1" bandRow="1"/>
              <a:tblGrid>
                <a:gridCol w="735522">
                  <a:extLst>
                    <a:ext uri="{9D8B030D-6E8A-4147-A177-3AD203B41FA5}">
                      <a16:colId xmlns:a16="http://schemas.microsoft.com/office/drawing/2014/main" val="3963223197"/>
                    </a:ext>
                  </a:extLst>
                </a:gridCol>
                <a:gridCol w="485247">
                  <a:extLst>
                    <a:ext uri="{9D8B030D-6E8A-4147-A177-3AD203B41FA5}">
                      <a16:colId xmlns:a16="http://schemas.microsoft.com/office/drawing/2014/main" val="594859260"/>
                    </a:ext>
                  </a:extLst>
                </a:gridCol>
                <a:gridCol w="485247">
                  <a:extLst>
                    <a:ext uri="{9D8B030D-6E8A-4147-A177-3AD203B41FA5}">
                      <a16:colId xmlns:a16="http://schemas.microsoft.com/office/drawing/2014/main" val="2637858963"/>
                    </a:ext>
                  </a:extLst>
                </a:gridCol>
                <a:gridCol w="485247">
                  <a:extLst>
                    <a:ext uri="{9D8B030D-6E8A-4147-A177-3AD203B41FA5}">
                      <a16:colId xmlns:a16="http://schemas.microsoft.com/office/drawing/2014/main" val="351236198"/>
                    </a:ext>
                  </a:extLst>
                </a:gridCol>
                <a:gridCol w="485247">
                  <a:extLst>
                    <a:ext uri="{9D8B030D-6E8A-4147-A177-3AD203B41FA5}">
                      <a16:colId xmlns:a16="http://schemas.microsoft.com/office/drawing/2014/main" val="20008"/>
                    </a:ext>
                  </a:extLst>
                </a:gridCol>
                <a:gridCol w="485247">
                  <a:extLst>
                    <a:ext uri="{9D8B030D-6E8A-4147-A177-3AD203B41FA5}">
                      <a16:colId xmlns:a16="http://schemas.microsoft.com/office/drawing/2014/main" val="20009"/>
                    </a:ext>
                  </a:extLst>
                </a:gridCol>
                <a:gridCol w="485247">
                  <a:extLst>
                    <a:ext uri="{9D8B030D-6E8A-4147-A177-3AD203B41FA5}">
                      <a16:colId xmlns:a16="http://schemas.microsoft.com/office/drawing/2014/main" val="20010"/>
                    </a:ext>
                  </a:extLst>
                </a:gridCol>
                <a:gridCol w="485247">
                  <a:extLst>
                    <a:ext uri="{9D8B030D-6E8A-4147-A177-3AD203B41FA5}">
                      <a16:colId xmlns:a16="http://schemas.microsoft.com/office/drawing/2014/main" val="20011"/>
                    </a:ext>
                  </a:extLst>
                </a:gridCol>
                <a:gridCol w="485247">
                  <a:extLst>
                    <a:ext uri="{9D8B030D-6E8A-4147-A177-3AD203B41FA5}">
                      <a16:colId xmlns:a16="http://schemas.microsoft.com/office/drawing/2014/main" val="2387756399"/>
                    </a:ext>
                  </a:extLst>
                </a:gridCol>
                <a:gridCol w="485247">
                  <a:extLst>
                    <a:ext uri="{9D8B030D-6E8A-4147-A177-3AD203B41FA5}">
                      <a16:colId xmlns:a16="http://schemas.microsoft.com/office/drawing/2014/main" val="2816814475"/>
                    </a:ext>
                  </a:extLst>
                </a:gridCol>
                <a:gridCol w="485247">
                  <a:extLst>
                    <a:ext uri="{9D8B030D-6E8A-4147-A177-3AD203B41FA5}">
                      <a16:colId xmlns:a16="http://schemas.microsoft.com/office/drawing/2014/main" val="2413337712"/>
                    </a:ext>
                  </a:extLst>
                </a:gridCol>
                <a:gridCol w="485247">
                  <a:extLst>
                    <a:ext uri="{9D8B030D-6E8A-4147-A177-3AD203B41FA5}">
                      <a16:colId xmlns:a16="http://schemas.microsoft.com/office/drawing/2014/main" val="1670024927"/>
                    </a:ext>
                  </a:extLst>
                </a:gridCol>
                <a:gridCol w="485247">
                  <a:extLst>
                    <a:ext uri="{9D8B030D-6E8A-4147-A177-3AD203B41FA5}">
                      <a16:colId xmlns:a16="http://schemas.microsoft.com/office/drawing/2014/main" val="2318713183"/>
                    </a:ext>
                  </a:extLst>
                </a:gridCol>
                <a:gridCol w="485247">
                  <a:extLst>
                    <a:ext uri="{9D8B030D-6E8A-4147-A177-3AD203B41FA5}">
                      <a16:colId xmlns:a16="http://schemas.microsoft.com/office/drawing/2014/main" val="315439978"/>
                    </a:ext>
                  </a:extLst>
                </a:gridCol>
                <a:gridCol w="485247">
                  <a:extLst>
                    <a:ext uri="{9D8B030D-6E8A-4147-A177-3AD203B41FA5}">
                      <a16:colId xmlns:a16="http://schemas.microsoft.com/office/drawing/2014/main" val="2089778692"/>
                    </a:ext>
                  </a:extLst>
                </a:gridCol>
                <a:gridCol w="485247">
                  <a:extLst>
                    <a:ext uri="{9D8B030D-6E8A-4147-A177-3AD203B41FA5}">
                      <a16:colId xmlns:a16="http://schemas.microsoft.com/office/drawing/2014/main" val="3512126375"/>
                    </a:ext>
                  </a:extLst>
                </a:gridCol>
                <a:gridCol w="485247">
                  <a:extLst>
                    <a:ext uri="{9D8B030D-6E8A-4147-A177-3AD203B41FA5}">
                      <a16:colId xmlns:a16="http://schemas.microsoft.com/office/drawing/2014/main" val="2213101704"/>
                    </a:ext>
                  </a:extLst>
                </a:gridCol>
                <a:gridCol w="485247">
                  <a:extLst>
                    <a:ext uri="{9D8B030D-6E8A-4147-A177-3AD203B41FA5}">
                      <a16:colId xmlns:a16="http://schemas.microsoft.com/office/drawing/2014/main" val="901803773"/>
                    </a:ext>
                  </a:extLst>
                </a:gridCol>
                <a:gridCol w="485247">
                  <a:extLst>
                    <a:ext uri="{9D8B030D-6E8A-4147-A177-3AD203B41FA5}">
                      <a16:colId xmlns:a16="http://schemas.microsoft.com/office/drawing/2014/main" val="1777688617"/>
                    </a:ext>
                  </a:extLst>
                </a:gridCol>
              </a:tblGrid>
              <a:tr h="220728">
                <a:tc rowSpan="2">
                  <a:txBody>
                    <a:bodyPr/>
                    <a:lstStyle/>
                    <a:p>
                      <a:pPr algn="ctr">
                        <a:lnSpc>
                          <a:spcPts val="1200"/>
                        </a:lnSpc>
                      </a:pPr>
                      <a:r>
                        <a:rPr kumimoji="1" lang="ja-JP" altLang="en-US" sz="1200" b="1" baseline="0" dirty="0">
                          <a:solidFill>
                            <a:schemeClr val="bg1"/>
                          </a:solidFill>
                          <a:latin typeface="Meiryo UI" panose="020B0604030504040204" pitchFamily="50" charset="-128"/>
                          <a:ea typeface="Meiryo UI" panose="020B0604030504040204" pitchFamily="50" charset="-128"/>
                        </a:rPr>
                        <a:t>実施</a:t>
                      </a:r>
                      <a:endParaRPr kumimoji="1" lang="en-US" altLang="ja-JP" sz="1200" b="1" baseline="0" dirty="0">
                        <a:solidFill>
                          <a:schemeClr val="bg1"/>
                        </a:solidFill>
                        <a:latin typeface="Meiryo UI" panose="020B0604030504040204" pitchFamily="50" charset="-128"/>
                        <a:ea typeface="Meiryo UI" panose="020B0604030504040204" pitchFamily="50" charset="-128"/>
                      </a:endParaRPr>
                    </a:p>
                    <a:p>
                      <a:pPr algn="ctr">
                        <a:lnSpc>
                          <a:spcPts val="1200"/>
                        </a:lnSpc>
                      </a:pPr>
                      <a:r>
                        <a:rPr kumimoji="1" lang="ja-JP" altLang="en-US" sz="1200" b="1" baseline="0" dirty="0">
                          <a:solidFill>
                            <a:schemeClr val="bg1"/>
                          </a:solidFill>
                          <a:latin typeface="Meiryo UI" panose="020B0604030504040204" pitchFamily="50" charset="-128"/>
                          <a:ea typeface="Meiryo UI" panose="020B0604030504040204" pitchFamily="50" charset="-128"/>
                        </a:rPr>
                        <a:t>内容</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grid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200"/>
                        </a:lnSpc>
                      </a:pPr>
                      <a:r>
                        <a:rPr kumimoji="1" lang="en-US" altLang="ja-JP" sz="1200" b="1" baseline="0" dirty="0">
                          <a:solidFill>
                            <a:schemeClr val="bg1"/>
                          </a:solidFill>
                          <a:latin typeface="Meiryo UI" panose="020B0604030504040204" pitchFamily="50" charset="-128"/>
                          <a:ea typeface="Meiryo UI" panose="020B0604030504040204" pitchFamily="50" charset="-128"/>
                        </a:rPr>
                        <a:t>9</a:t>
                      </a:r>
                      <a:r>
                        <a:rPr kumimoji="1" lang="ja-JP" altLang="en-US" sz="1200" b="1" baseline="0" dirty="0">
                          <a:solidFill>
                            <a:schemeClr val="bg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grid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200"/>
                        </a:lnSpc>
                      </a:pPr>
                      <a:r>
                        <a:rPr kumimoji="1" lang="en-US" altLang="ja-JP" sz="1200" b="1" baseline="0" dirty="0">
                          <a:solidFill>
                            <a:schemeClr val="bg1"/>
                          </a:solidFill>
                          <a:latin typeface="Meiryo UI" panose="020B0604030504040204" pitchFamily="50" charset="-128"/>
                          <a:ea typeface="Meiryo UI" panose="020B0604030504040204" pitchFamily="50" charset="-128"/>
                        </a:rPr>
                        <a:t>10</a:t>
                      </a:r>
                      <a:r>
                        <a:rPr kumimoji="1" lang="ja-JP" altLang="en-US" sz="1200" b="1" baseline="0" dirty="0">
                          <a:solidFill>
                            <a:schemeClr val="bg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gridSpan="3">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lnSpc>
                          <a:spcPts val="1200"/>
                        </a:lnSpc>
                      </a:pPr>
                      <a:r>
                        <a:rPr kumimoji="1" lang="en-US" altLang="ja-JP" sz="1200" b="1" baseline="0" dirty="0">
                          <a:solidFill>
                            <a:schemeClr val="bg1"/>
                          </a:solidFill>
                          <a:latin typeface="Meiryo UI" panose="020B0604030504040204" pitchFamily="50" charset="-128"/>
                          <a:ea typeface="Meiryo UI" panose="020B0604030504040204" pitchFamily="50" charset="-128"/>
                        </a:rPr>
                        <a:t>11</a:t>
                      </a:r>
                      <a:r>
                        <a:rPr kumimoji="1" lang="ja-JP" altLang="en-US" sz="1200" b="1" baseline="0" dirty="0">
                          <a:solidFill>
                            <a:schemeClr val="bg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gridSpan="3">
                  <a:txBody>
                    <a:bodyPr/>
                    <a:lstStyle/>
                    <a:p>
                      <a:pPr algn="ctr">
                        <a:lnSpc>
                          <a:spcPts val="1200"/>
                        </a:lnSpc>
                      </a:pPr>
                      <a:r>
                        <a:rPr kumimoji="1" lang="en-US" altLang="ja-JP" sz="1200" b="1" baseline="0" dirty="0">
                          <a:solidFill>
                            <a:schemeClr val="bg1"/>
                          </a:solidFill>
                          <a:latin typeface="Meiryo UI" panose="020B0604030504040204" pitchFamily="50" charset="-128"/>
                          <a:ea typeface="Meiryo UI" panose="020B0604030504040204" pitchFamily="50" charset="-128"/>
                        </a:rPr>
                        <a:t>12</a:t>
                      </a:r>
                      <a:r>
                        <a:rPr kumimoji="1" lang="ja-JP" altLang="en-US" sz="1200" b="1" baseline="0" dirty="0">
                          <a:solidFill>
                            <a:schemeClr val="bg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gridSpan="3">
                  <a:txBody>
                    <a:bodyPr/>
                    <a:lstStyle/>
                    <a:p>
                      <a:pPr algn="ctr">
                        <a:lnSpc>
                          <a:spcPts val="1200"/>
                        </a:lnSpc>
                      </a:pPr>
                      <a:r>
                        <a:rPr kumimoji="1" lang="en-US" altLang="ja-JP" sz="1200" b="1" baseline="0" dirty="0">
                          <a:solidFill>
                            <a:schemeClr val="bg1"/>
                          </a:solidFill>
                          <a:latin typeface="Meiryo UI" panose="020B0604030504040204" pitchFamily="50" charset="-128"/>
                          <a:ea typeface="Meiryo UI" panose="020B0604030504040204" pitchFamily="50" charset="-128"/>
                        </a:rPr>
                        <a:t>1</a:t>
                      </a:r>
                      <a:r>
                        <a:rPr kumimoji="1" lang="ja-JP" altLang="en-US" sz="1200" b="1" baseline="0" dirty="0">
                          <a:solidFill>
                            <a:schemeClr val="bg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hMerge="1">
                  <a:txBody>
                    <a:bodyPr/>
                    <a:lstStyle/>
                    <a:p>
                      <a:pPr algn="ctr">
                        <a:lnSpc>
                          <a:spcPts val="1200"/>
                        </a:lnSpc>
                      </a:pPr>
                      <a:endParaRPr kumimoji="1" lang="ja-JP" altLang="en-US" sz="12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gridSpan="3">
                  <a:txBody>
                    <a:bodyPr/>
                    <a:lstStyle/>
                    <a:p>
                      <a:pPr algn="ctr">
                        <a:lnSpc>
                          <a:spcPts val="1200"/>
                        </a:lnSpc>
                      </a:pPr>
                      <a:r>
                        <a:rPr kumimoji="1" lang="en-US" altLang="ja-JP" sz="1200" b="1" baseline="0" dirty="0">
                          <a:solidFill>
                            <a:schemeClr val="bg1"/>
                          </a:solidFill>
                          <a:latin typeface="Meiryo UI" panose="020B0604030504040204" pitchFamily="50" charset="-128"/>
                          <a:ea typeface="Meiryo UI" panose="020B0604030504040204" pitchFamily="50" charset="-128"/>
                        </a:rPr>
                        <a:t>2</a:t>
                      </a:r>
                      <a:r>
                        <a:rPr kumimoji="1" lang="ja-JP" altLang="en-US" sz="1200" b="1" baseline="0" dirty="0">
                          <a:solidFill>
                            <a:schemeClr val="bg1"/>
                          </a:solidFill>
                          <a:latin typeface="Meiryo UI" panose="020B0604030504040204" pitchFamily="50" charset="-128"/>
                          <a:ea typeface="Meiryo UI" panose="020B0604030504040204" pitchFamily="50" charset="-128"/>
                        </a:rPr>
                        <a:t>月</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lnSpc>
                          <a:spcPts val="1200"/>
                        </a:lnSpc>
                      </a:pP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hMerge="1">
                  <a:txBody>
                    <a:bodyPr/>
                    <a:lstStyle/>
                    <a:p>
                      <a:pPr algn="ctr">
                        <a:lnSpc>
                          <a:spcPts val="1200"/>
                        </a:lnSpc>
                      </a:pP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0"/>
                  </a:ext>
                </a:extLst>
              </a:tr>
              <a:tr h="220728">
                <a:tc vMerge="1">
                  <a:txBody>
                    <a:bodyPr/>
                    <a:lstStyle/>
                    <a:p>
                      <a:pPr algn="ctr">
                        <a:lnSpc>
                          <a:spcPts val="1200"/>
                        </a:lnSpc>
                      </a:pPr>
                      <a:endParaRPr kumimoji="1" lang="ja-JP" altLang="en-US" sz="1000" b="0" baseline="0" dirty="0">
                        <a:solidFill>
                          <a:schemeClr val="tx1"/>
                        </a:solidFill>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上</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中</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下</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上</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中</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下</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上</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中</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下</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上</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中</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下</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上</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中</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下</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上</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中</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tc>
                  <a:txBody>
                    <a:bodyPr/>
                    <a:lstStyle/>
                    <a:p>
                      <a:pPr algn="ctr">
                        <a:lnSpc>
                          <a:spcPts val="1200"/>
                        </a:lnSpc>
                      </a:pPr>
                      <a:r>
                        <a:rPr kumimoji="1" lang="ja-JP" altLang="en-US" sz="1000" b="0" baseline="0" dirty="0">
                          <a:solidFill>
                            <a:schemeClr val="tx1"/>
                          </a:solidFill>
                          <a:latin typeface="Meiryo UI" panose="020B0604030504040204" pitchFamily="50" charset="-128"/>
                          <a:ea typeface="Meiryo UI" panose="020B0604030504040204" pitchFamily="50" charset="-128"/>
                        </a:rPr>
                        <a:t>下</a:t>
                      </a: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85000"/>
                        <a:alpha val="29000"/>
                      </a:schemeClr>
                    </a:solidFill>
                  </a:tcPr>
                </a:tc>
                <a:extLst>
                  <a:ext uri="{0D108BD9-81ED-4DB2-BD59-A6C34878D82A}">
                    <a16:rowId xmlns:a16="http://schemas.microsoft.com/office/drawing/2014/main" val="73712952"/>
                  </a:ext>
                </a:extLst>
              </a:tr>
              <a:tr h="778049">
                <a:tc>
                  <a:txBody>
                    <a:bodyPr/>
                    <a:lstStyle/>
                    <a:p>
                      <a:pPr algn="ctr"/>
                      <a:r>
                        <a:rPr kumimoji="1" lang="ja-JP" altLang="en-US" sz="1200" b="1" baseline="0" dirty="0">
                          <a:solidFill>
                            <a:schemeClr val="bg1"/>
                          </a:solidFill>
                          <a:latin typeface="Meiryo UI" panose="020B0604030504040204" pitchFamily="50" charset="-128"/>
                          <a:ea typeface="Meiryo UI" panose="020B0604030504040204" pitchFamily="50" charset="-128"/>
                        </a:rPr>
                        <a:t>●●</a:t>
                      </a:r>
                      <a:endParaRPr kumimoji="1" lang="en-US" altLang="ja-JP" sz="1200" b="1" baseline="0" dirty="0">
                        <a:solidFill>
                          <a:schemeClr val="bg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7780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eiryo UI" panose="020B0604030504040204" pitchFamily="50" charset="-128"/>
                          <a:ea typeface="Meiryo UI" panose="020B0604030504040204" pitchFamily="50" charset="-128"/>
                        </a:rPr>
                        <a:t>●●</a:t>
                      </a: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6014887"/>
                  </a:ext>
                </a:extLst>
              </a:tr>
              <a:tr h="7780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baseline="0" dirty="0">
                          <a:solidFill>
                            <a:schemeClr val="bg1"/>
                          </a:solidFill>
                          <a:latin typeface="Meiryo UI" panose="020B0604030504040204" pitchFamily="50" charset="-128"/>
                          <a:ea typeface="Meiryo UI" panose="020B0604030504040204" pitchFamily="50" charset="-128"/>
                        </a:rPr>
                        <a:t>●●</a:t>
                      </a:r>
                      <a:endParaRPr kumimoji="1" lang="en-US" altLang="ja-JP" sz="1200" b="1" baseline="0" dirty="0">
                        <a:solidFill>
                          <a:schemeClr val="bg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7082847"/>
                  </a:ext>
                </a:extLst>
              </a:tr>
              <a:tr h="7780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50479820"/>
                  </a:ext>
                </a:extLst>
              </a:tr>
              <a:tr h="7780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rgbClr val="FFFFFF">
                          <a:lumMod val="5000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17365"/>
                  </a:ext>
                </a:extLst>
              </a:tr>
              <a:tr h="77804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1" baseline="0" dirty="0">
                        <a:solidFill>
                          <a:schemeClr val="bg1"/>
                        </a:solidFill>
                        <a:latin typeface="Meiryo UI" panose="020B0604030504040204" pitchFamily="50" charset="-128"/>
                        <a:ea typeface="Meiryo UI" panose="020B0604030504040204" pitchFamily="50" charset="-128"/>
                      </a:endParaRPr>
                    </a:p>
                  </a:txBody>
                  <a:tcPr marL="91442" marR="91442" marT="45716" marB="45716" anchor="ctr">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000" baseline="0" dirty="0">
                        <a:latin typeface="Meiryo UI" panose="020B0604030504040204" pitchFamily="50" charset="-128"/>
                        <a:ea typeface="Meiryo UI" panose="020B0604030504040204" pitchFamily="50" charset="-128"/>
                      </a:endParaRPr>
                    </a:p>
                  </a:txBody>
                  <a:tcPr marL="91442" marR="91442" marT="45716" marB="45716">
                    <a:lnL w="12700" cap="flat" cmpd="sng" algn="ctr">
                      <a:solidFill>
                        <a:srgbClr val="FFFFFF">
                          <a:lumMod val="50000"/>
                        </a:srgbClr>
                      </a:solidFill>
                      <a:prstDash val="solid"/>
                      <a:round/>
                      <a:headEnd type="none" w="med" len="med"/>
                      <a:tailEnd type="none" w="med" len="med"/>
                    </a:lnL>
                    <a:lnR w="12700" cap="flat" cmpd="sng" algn="ctr">
                      <a:solidFill>
                        <a:srgbClr val="FFFFFF">
                          <a:lumMod val="50000"/>
                        </a:srgbClr>
                      </a:solidFill>
                      <a:prstDash val="solid"/>
                      <a:round/>
                      <a:headEnd type="none" w="med" len="med"/>
                      <a:tailEnd type="none" w="med" len="med"/>
                    </a:lnR>
                    <a:lnT w="12700" cap="flat" cmpd="sng" algn="ctr">
                      <a:solidFill>
                        <a:srgbClr val="FFFFFF">
                          <a:lumMod val="50000"/>
                        </a:srgb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63141373"/>
                  </a:ext>
                </a:extLst>
              </a:tr>
            </a:tbl>
          </a:graphicData>
        </a:graphic>
      </p:graphicFrame>
      <p:sp>
        <p:nvSpPr>
          <p:cNvPr id="7" name="テキスト ボックス 6">
            <a:extLst>
              <a:ext uri="{FF2B5EF4-FFF2-40B4-BE49-F238E27FC236}">
                <a16:creationId xmlns:a16="http://schemas.microsoft.com/office/drawing/2014/main" id="{23FF3E24-1C24-4E32-881D-A056F7E5AF79}"/>
              </a:ext>
            </a:extLst>
          </p:cNvPr>
          <p:cNvSpPr txBox="1"/>
          <p:nvPr/>
        </p:nvSpPr>
        <p:spPr>
          <a:xfrm>
            <a:off x="1143162" y="1585065"/>
            <a:ext cx="8198869" cy="738664"/>
          </a:xfrm>
          <a:prstGeom prst="rect">
            <a:avLst/>
          </a:prstGeom>
          <a:solidFill>
            <a:schemeClr val="bg1"/>
          </a:solidFill>
          <a:ln>
            <a:solidFill>
              <a:srgbClr val="FF0000"/>
            </a:solidFill>
          </a:ln>
        </p:spPr>
        <p:txBody>
          <a:bodyPr wrap="square" rtlCol="0">
            <a:spAutoFit/>
          </a:bodyPr>
          <a:lstStyle/>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事業計画書に記載している取組内容に係る詳細なスケジュールを記載してください。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図表を適宜利用するなど、スケジュールの視覚的に分かるように工夫して記載してください。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資料作成に当たって、本フォーマットの変更が必要な場合は、任意に変更していただいても構いません。</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64E16C06-F632-4757-B553-6E6DCF20BE27}"/>
              </a:ext>
            </a:extLst>
          </p:cNvPr>
          <p:cNvSpPr txBox="1"/>
          <p:nvPr/>
        </p:nvSpPr>
        <p:spPr>
          <a:xfrm>
            <a:off x="140400" y="482400"/>
            <a:ext cx="4950822" cy="338554"/>
          </a:xfrm>
          <a:prstGeom prst="rect">
            <a:avLst/>
          </a:prstGeom>
          <a:noFill/>
        </p:spPr>
        <p:txBody>
          <a:bodyPr wrap="square">
            <a:spAutoFit/>
          </a:bodyPr>
          <a:lstStyle/>
          <a:p>
            <a:pPr marL="0" indent="0">
              <a:buNone/>
            </a:pP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事業スケジュール（線表）</a:t>
            </a:r>
            <a:r>
              <a:rPr lang="en-US" altLang="ja-JP" sz="1600" dirty="0">
                <a:latin typeface="HGP創英角ｺﾞｼｯｸUB" panose="020B0900000000000000" pitchFamily="50" charset="-128"/>
                <a:ea typeface="HGP創英角ｺﾞｼｯｸUB" panose="020B0900000000000000" pitchFamily="50" charset="-128"/>
              </a:rPr>
              <a:t>】</a:t>
            </a:r>
            <a:endParaRPr lang="ja-JP" altLang="en-US" sz="16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606995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1">
            <a:extLst>
              <a:ext uri="{FF2B5EF4-FFF2-40B4-BE49-F238E27FC236}">
                <a16:creationId xmlns:a16="http://schemas.microsoft.com/office/drawing/2014/main" id="{2D1EDA80-343F-4B20-8978-9E878A3CF4D0}"/>
              </a:ext>
            </a:extLst>
          </p:cNvPr>
          <p:cNvSpPr txBox="1">
            <a:spLocks/>
          </p:cNvSpPr>
          <p:nvPr/>
        </p:nvSpPr>
        <p:spPr>
          <a:xfrm>
            <a:off x="138736" y="0"/>
            <a:ext cx="9203295" cy="45389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000" dirty="0">
                <a:latin typeface="HGP創英角ｺﾞｼｯｸUB" panose="020B0900000000000000" pitchFamily="50" charset="-128"/>
                <a:ea typeface="HGP創英角ｺﾞｼｯｸUB" panose="020B0900000000000000" pitchFamily="50" charset="-128"/>
              </a:rPr>
              <a:t>■補助事業名称：</a:t>
            </a:r>
          </a:p>
        </p:txBody>
      </p:sp>
      <p:graphicFrame>
        <p:nvGraphicFramePr>
          <p:cNvPr id="2" name="表 1">
            <a:extLst>
              <a:ext uri="{FF2B5EF4-FFF2-40B4-BE49-F238E27FC236}">
                <a16:creationId xmlns:a16="http://schemas.microsoft.com/office/drawing/2014/main" id="{9621E112-0E28-4FB7-8072-F99BF1856B28}"/>
              </a:ext>
            </a:extLst>
          </p:cNvPr>
          <p:cNvGraphicFramePr>
            <a:graphicFrameLocks noGrp="1"/>
          </p:cNvGraphicFramePr>
          <p:nvPr>
            <p:extLst>
              <p:ext uri="{D42A27DB-BD31-4B8C-83A1-F6EECF244321}">
                <p14:modId xmlns:p14="http://schemas.microsoft.com/office/powerpoint/2010/main" val="992820788"/>
              </p:ext>
            </p:extLst>
          </p:nvPr>
        </p:nvGraphicFramePr>
        <p:xfrm>
          <a:off x="240266" y="927100"/>
          <a:ext cx="9507548" cy="4879013"/>
        </p:xfrm>
        <a:graphic>
          <a:graphicData uri="http://schemas.openxmlformats.org/drawingml/2006/table">
            <a:tbl>
              <a:tblPr firstRow="1">
                <a:tableStyleId>{EB344D84-9AFB-497E-A393-DC336BA19D2E}</a:tableStyleId>
              </a:tblPr>
              <a:tblGrid>
                <a:gridCol w="1256839">
                  <a:extLst>
                    <a:ext uri="{9D8B030D-6E8A-4147-A177-3AD203B41FA5}">
                      <a16:colId xmlns:a16="http://schemas.microsoft.com/office/drawing/2014/main" val="4150228131"/>
                    </a:ext>
                  </a:extLst>
                </a:gridCol>
                <a:gridCol w="2656642">
                  <a:extLst>
                    <a:ext uri="{9D8B030D-6E8A-4147-A177-3AD203B41FA5}">
                      <a16:colId xmlns:a16="http://schemas.microsoft.com/office/drawing/2014/main" val="2662411183"/>
                    </a:ext>
                  </a:extLst>
                </a:gridCol>
                <a:gridCol w="1822520">
                  <a:extLst>
                    <a:ext uri="{9D8B030D-6E8A-4147-A177-3AD203B41FA5}">
                      <a16:colId xmlns:a16="http://schemas.microsoft.com/office/drawing/2014/main" val="1903920219"/>
                    </a:ext>
                  </a:extLst>
                </a:gridCol>
                <a:gridCol w="1862632">
                  <a:extLst>
                    <a:ext uri="{9D8B030D-6E8A-4147-A177-3AD203B41FA5}">
                      <a16:colId xmlns:a16="http://schemas.microsoft.com/office/drawing/2014/main" val="29440790"/>
                    </a:ext>
                  </a:extLst>
                </a:gridCol>
                <a:gridCol w="1908915">
                  <a:extLst>
                    <a:ext uri="{9D8B030D-6E8A-4147-A177-3AD203B41FA5}">
                      <a16:colId xmlns:a16="http://schemas.microsoft.com/office/drawing/2014/main" val="2129226893"/>
                    </a:ext>
                  </a:extLst>
                </a:gridCol>
              </a:tblGrid>
              <a:tr h="343013">
                <a:tc>
                  <a:txBody>
                    <a:bodyPr/>
                    <a:lstStyle/>
                    <a:p>
                      <a:pPr algn="ctr"/>
                      <a:r>
                        <a:rPr lang="ja-JP" sz="1100" kern="0" dirty="0">
                          <a:effectLst/>
                          <a:latin typeface="Meiryo UI" panose="020B0604030504040204" pitchFamily="50" charset="-128"/>
                          <a:ea typeface="Meiryo UI" panose="020B0604030504040204" pitchFamily="50" charset="-128"/>
                        </a:rPr>
                        <a:t>実施期間</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r>
                        <a:rPr lang="ja-JP" sz="1100" kern="0" dirty="0">
                          <a:effectLst/>
                          <a:latin typeface="Meiryo UI" panose="020B0604030504040204" pitchFamily="50" charset="-128"/>
                          <a:ea typeface="Meiryo UI" panose="020B0604030504040204" pitchFamily="50" charset="-128"/>
                        </a:rPr>
                        <a:t>実施内容</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r>
                        <a:rPr lang="ja-JP" sz="1100" kern="0" dirty="0">
                          <a:effectLst/>
                          <a:latin typeface="Meiryo UI" panose="020B0604030504040204" pitchFamily="50" charset="-128"/>
                          <a:ea typeface="Meiryo UI" panose="020B0604030504040204" pitchFamily="50" charset="-128"/>
                        </a:rPr>
                        <a:t>連携先</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r>
                        <a:rPr lang="ja-JP" sz="1100" kern="0" dirty="0">
                          <a:effectLst/>
                          <a:latin typeface="Meiryo UI" panose="020B0604030504040204" pitchFamily="50" charset="-128"/>
                          <a:ea typeface="Meiryo UI" panose="020B0604030504040204" pitchFamily="50" charset="-128"/>
                        </a:rPr>
                        <a:t>連携内容</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r>
                        <a:rPr lang="ja-JP" sz="1100" kern="0" dirty="0">
                          <a:effectLst/>
                          <a:latin typeface="Meiryo UI" panose="020B0604030504040204" pitchFamily="50" charset="-128"/>
                          <a:ea typeface="Meiryo UI" panose="020B0604030504040204" pitchFamily="50" charset="-128"/>
                        </a:rPr>
                        <a:t>想定</a:t>
                      </a:r>
                      <a:r>
                        <a:rPr lang="ja-JP" altLang="en-US" sz="1100" kern="0" dirty="0">
                          <a:effectLst/>
                          <a:latin typeface="Meiryo UI" panose="020B0604030504040204" pitchFamily="50" charset="-128"/>
                          <a:ea typeface="Meiryo UI" panose="020B0604030504040204" pitchFamily="50" charset="-128"/>
                        </a:rPr>
                        <a:t>される成果物</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292746612"/>
                  </a:ext>
                </a:extLst>
              </a:tr>
              <a:tr h="504000">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0" dirty="0">
                          <a:effectLst/>
                          <a:latin typeface="Meiryo UI" panose="020B0604030504040204" pitchFamily="50" charset="-128"/>
                          <a:ea typeface="Meiryo UI" panose="020B0604030504040204" pitchFamily="50" charset="-128"/>
                          <a:cs typeface="Times New Roman" panose="02020603050405020304" pitchFamily="18" charset="0"/>
                        </a:rPr>
                        <a:t>月</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6350" cap="flat" cmpd="sng" algn="ctr">
                      <a:solidFill>
                        <a:schemeClr val="bg1">
                          <a:lumMod val="50000"/>
                        </a:schemeClr>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5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6350" cap="flat" cmpd="sng" algn="ctr">
                      <a:solidFill>
                        <a:schemeClr val="bg1">
                          <a:lumMod val="50000"/>
                        </a:schemeClr>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5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181971872"/>
                  </a:ext>
                </a:extLst>
              </a:tr>
              <a:tr h="5040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5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05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50" kern="0" dirty="0">
                          <a:effectLst/>
                          <a:latin typeface="Meiryo UI" panose="020B0604030504040204" pitchFamily="50" charset="-128"/>
                          <a:ea typeface="Meiryo UI" panose="020B0604030504040204" pitchFamily="50" charset="-128"/>
                          <a:cs typeface="Times New Roman" panose="02020603050405020304" pitchFamily="18" charset="0"/>
                        </a:rPr>
                        <a:t>月</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3558770825"/>
                  </a:ext>
                </a:extLst>
              </a:tr>
              <a:tr h="5040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0" dirty="0">
                          <a:effectLst/>
                          <a:latin typeface="Meiryo UI" panose="020B0604030504040204" pitchFamily="50" charset="-128"/>
                          <a:ea typeface="Meiryo UI" panose="020B0604030504040204" pitchFamily="50" charset="-128"/>
                          <a:cs typeface="Times New Roman" panose="02020603050405020304" pitchFamily="18" charset="0"/>
                        </a:rPr>
                        <a:t>月</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415560035"/>
                  </a:ext>
                </a:extLst>
              </a:tr>
              <a:tr h="5040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kern="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000" kern="0" dirty="0">
                          <a:effectLst/>
                          <a:latin typeface="Meiryo UI" panose="020B0604030504040204" pitchFamily="50" charset="-128"/>
                          <a:ea typeface="Meiryo UI" panose="020B0604030504040204" pitchFamily="50" charset="-128"/>
                          <a:cs typeface="Times New Roman" panose="02020603050405020304" pitchFamily="18" charset="0"/>
                        </a:rPr>
                        <a:t>月</a:t>
                      </a:r>
                      <a:r>
                        <a:rPr lang="en-US" sz="1000" kern="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5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10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5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050" kern="0" dirty="0">
                          <a:effectLst/>
                          <a:latin typeface="Meiryo UI" panose="020B0604030504040204" pitchFamily="50" charset="-128"/>
                          <a:ea typeface="Meiryo UI" panose="020B0604030504040204" pitchFamily="50" charset="-128"/>
                          <a:cs typeface="Times New Roman" panose="02020603050405020304" pitchFamily="18" charset="0"/>
                        </a:rPr>
                        <a:t>●●</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349692595"/>
                  </a:ext>
                </a:extLst>
              </a:tr>
              <a:tr h="504000">
                <a:tc>
                  <a:txBody>
                    <a:bodyPr/>
                    <a:lstStyle/>
                    <a:p>
                      <a:pPr algn="just"/>
                      <a:r>
                        <a:rPr lang="en-US" sz="1000" kern="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sz="1000" kern="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sz="1000" kern="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sz="1000" kern="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r>
                        <a:rPr lang="en-US" sz="1000" kern="0" dirty="0">
                          <a:effectLst/>
                          <a:latin typeface="Meiryo UI" panose="020B0604030504040204" pitchFamily="50" charset="-128"/>
                          <a:ea typeface="Meiryo UI" panose="020B0604030504040204" pitchFamily="50" charset="-128"/>
                        </a:rPr>
                        <a:t> </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82599041"/>
                  </a:ext>
                </a:extLst>
              </a:tr>
              <a:tr h="504000">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524766923"/>
                  </a:ext>
                </a:extLst>
              </a:tr>
              <a:tr h="504000">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41673465"/>
                  </a:ext>
                </a:extLst>
              </a:tr>
              <a:tr h="504000">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2787450858"/>
                  </a:ext>
                </a:extLst>
              </a:tr>
              <a:tr h="504000">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tcPr>
                </a:tc>
                <a:tc>
                  <a:txBody>
                    <a:bodyPr/>
                    <a:lstStyle/>
                    <a:p>
                      <a:pPr algn="just"/>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T w="6350" cap="flat" cmpd="sng" algn="ctr">
                      <a:solidFill>
                        <a:schemeClr val="bg1">
                          <a:lumMod val="50000"/>
                        </a:schemeClr>
                      </a:solidFill>
                      <a:prstDash val="solid"/>
                      <a:round/>
                      <a:headEnd type="none" w="med" len="med"/>
                      <a:tailEnd type="none" w="med" len="med"/>
                    </a:lnT>
                  </a:tcPr>
                </a:tc>
                <a:extLst>
                  <a:ext uri="{0D108BD9-81ED-4DB2-BD59-A6C34878D82A}">
                    <a16:rowId xmlns:a16="http://schemas.microsoft.com/office/drawing/2014/main" val="2438131020"/>
                  </a:ext>
                </a:extLst>
              </a:tr>
            </a:tbl>
          </a:graphicData>
        </a:graphic>
      </p:graphicFrame>
      <p:sp>
        <p:nvSpPr>
          <p:cNvPr id="15" name="テキスト ボックス 14">
            <a:extLst>
              <a:ext uri="{FF2B5EF4-FFF2-40B4-BE49-F238E27FC236}">
                <a16:creationId xmlns:a16="http://schemas.microsoft.com/office/drawing/2014/main" id="{ACAE57A4-56AD-4A3C-AB1F-721D61BF1C2F}"/>
              </a:ext>
            </a:extLst>
          </p:cNvPr>
          <p:cNvSpPr txBox="1"/>
          <p:nvPr/>
        </p:nvSpPr>
        <p:spPr>
          <a:xfrm>
            <a:off x="140400" y="482400"/>
            <a:ext cx="4950822" cy="338554"/>
          </a:xfrm>
          <a:prstGeom prst="rect">
            <a:avLst/>
          </a:prstGeom>
          <a:noFill/>
        </p:spPr>
        <p:txBody>
          <a:bodyPr wrap="square">
            <a:spAutoFit/>
          </a:bodyPr>
          <a:lstStyle/>
          <a:p>
            <a:pPr marL="0" indent="0">
              <a:buNone/>
            </a:pP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事業スケジュール（実施内容一覧）</a:t>
            </a:r>
            <a:r>
              <a:rPr lang="en-US" altLang="ja-JP" sz="1600" dirty="0">
                <a:latin typeface="HGP創英角ｺﾞｼｯｸUB" panose="020B0900000000000000" pitchFamily="50" charset="-128"/>
                <a:ea typeface="HGP創英角ｺﾞｼｯｸUB" panose="020B0900000000000000" pitchFamily="50" charset="-128"/>
              </a:rPr>
              <a:t>】</a:t>
            </a:r>
            <a:endParaRPr lang="ja-JP" altLang="en-US" sz="1600" dirty="0">
              <a:latin typeface="HGP創英角ｺﾞｼｯｸUB" panose="020B0900000000000000" pitchFamily="50" charset="-128"/>
              <a:ea typeface="HGP創英角ｺﾞｼｯｸUB" panose="020B0900000000000000" pitchFamily="50" charset="-128"/>
            </a:endParaRPr>
          </a:p>
        </p:txBody>
      </p:sp>
      <p:sp>
        <p:nvSpPr>
          <p:cNvPr id="7" name="テキスト ボックス 6">
            <a:extLst>
              <a:ext uri="{FF2B5EF4-FFF2-40B4-BE49-F238E27FC236}">
                <a16:creationId xmlns:a16="http://schemas.microsoft.com/office/drawing/2014/main" id="{2A5F1876-041C-4FEB-8DF7-4AC69DCFE65E}"/>
              </a:ext>
            </a:extLst>
          </p:cNvPr>
          <p:cNvSpPr txBox="1"/>
          <p:nvPr/>
        </p:nvSpPr>
        <p:spPr>
          <a:xfrm>
            <a:off x="493241" y="3429000"/>
            <a:ext cx="8198869" cy="523220"/>
          </a:xfrm>
          <a:prstGeom prst="rect">
            <a:avLst/>
          </a:prstGeom>
          <a:solidFill>
            <a:schemeClr val="bg1"/>
          </a:solidFill>
          <a:ln>
            <a:solidFill>
              <a:srgbClr val="FF0000"/>
            </a:solidFill>
          </a:ln>
        </p:spPr>
        <p:txBody>
          <a:bodyPr wrap="square" rtlCol="0">
            <a:spAutoFit/>
          </a:bodyPr>
          <a:lstStyle/>
          <a:p>
            <a:pPr marL="285750" indent="-285750">
              <a:buFont typeface="Arial" panose="020B0604020202020204" pitchFamily="34" charset="0"/>
              <a:buChar char="•"/>
            </a:pPr>
            <a:r>
              <a:rPr kumimoji="1" lang="ja-JP" altLang="en-US" sz="1400" dirty="0">
                <a:solidFill>
                  <a:srgbClr val="FF0000"/>
                </a:solidFill>
                <a:latin typeface="Meiryo UI" panose="020B0604030504040204" pitchFamily="50" charset="-128"/>
                <a:ea typeface="Meiryo UI" panose="020B0604030504040204" pitchFamily="50" charset="-128"/>
              </a:rPr>
              <a:t>事業計画書に記載している取組に係るスケジュールについて、実施内容ごとに記載してください。</a:t>
            </a:r>
            <a:endParaRPr kumimoji="1" lang="en-US" altLang="ja-JP" sz="1400" dirty="0">
              <a:solidFill>
                <a:srgbClr val="FF0000"/>
              </a:solidFill>
              <a:latin typeface="Meiryo UI" panose="020B0604030504040204" pitchFamily="50" charset="-128"/>
              <a:ea typeface="Meiryo UI" panose="020B0604030504040204" pitchFamily="50" charset="-128"/>
            </a:endParaRPr>
          </a:p>
          <a:p>
            <a:pPr marL="171450" indent="-171450">
              <a:spcBef>
                <a:spcPts val="0"/>
              </a:spcBef>
              <a:buSzPct val="100000"/>
              <a:buFont typeface="Arial" panose="020B0604020202020204" pitchFamily="34" charset="0"/>
              <a:buChar char="•"/>
            </a:pPr>
            <a:r>
              <a:rPr lang="ja-JP" altLang="en-US"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連携先</a:t>
            </a:r>
            <a:r>
              <a:rPr lang="ja-JP" altLang="en-US"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及び</a:t>
            </a:r>
            <a:r>
              <a:rPr lang="ja-JP" altLang="en-US"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連携内容</a:t>
            </a:r>
            <a:r>
              <a:rPr lang="ja-JP" altLang="en-US"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a:t>
            </a:r>
            <a:r>
              <a:rPr lang="ja-JP" altLang="ja-JP"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については、該当するタスクについて記載してください</a:t>
            </a:r>
            <a:r>
              <a:rPr kumimoji="1" lang="ja-JP" altLang="en-US" sz="1400" dirty="0">
                <a:solidFill>
                  <a:srgbClr val="FF0000"/>
                </a:solidFill>
                <a:effectLst/>
                <a:latin typeface="Meiryo UI" panose="020B0604030504040204" pitchFamily="50" charset="-128"/>
                <a:ea typeface="Meiryo UI" panose="020B0604030504040204" pitchFamily="50" charset="-128"/>
                <a:cs typeface="ＭＳ 明朝" panose="02020609040205080304" pitchFamily="17" charset="-128"/>
              </a:rPr>
              <a:t>。</a:t>
            </a:r>
            <a:endParaRPr kumimoji="1" lang="en-US" altLang="ja-JP" sz="140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5547482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609</Words>
  <Application>Microsoft Office PowerPoint</Application>
  <PresentationFormat>A4 210 x 297 mm</PresentationFormat>
  <Paragraphs>105</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HGP創英角ｺﾞｼｯｸUB</vt:lpstr>
      <vt:lpstr>Meiryo UI</vt:lpstr>
      <vt:lpstr>游ゴシック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2022-08-04T22:32:35Z</dcterms:created>
  <dcterms:modified xsi:type="dcterms:W3CDTF">2022-08-04T23:56:07Z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2022-08-04T22:32:51Z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2b7ee280-f976-4559-a8f3-30150f13ed0c</vt:lpwstr>
  </property>
  <property fmtid="{D5CDD505-2E9C-101B-9397-08002B2CF9AE}" pid="8" name="MSIP_Label_ea60d57e-af5b-4752-ac57-3e4f28ca11dc_ContentBits">
    <vt:lpwstr>0</vt:lpwstr>
  </property>
</Properties>
</file>